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56" r:id="rId10"/>
    <p:sldId id="257" r:id="rId11"/>
    <p:sldId id="258" r:id="rId12"/>
    <p:sldId id="261" r:id="rId13"/>
    <p:sldId id="260" r:id="rId14"/>
    <p:sldId id="262" r:id="rId15"/>
    <p:sldId id="263" r:id="rId16"/>
    <p:sldId id="264" r:id="rId17"/>
    <p:sldId id="265" r:id="rId18"/>
    <p:sldId id="25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BAB5C-87AC-438C-80F0-65B5D00F6DDB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FC0AA-2711-4BD3-ACB5-EAF129242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BA30B-159C-4DE2-A54C-1CED384144D5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145D0-D38A-474E-9937-43EA4A255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1A6B-F297-47C3-B20A-7B6B6AFF78A7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3126E-69C1-4F77-AB19-8157B4F4D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4FD4-ADA8-4903-A09F-E2B79119AD42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2DAC5-4D52-4DB2-A93A-02205DE5E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12FA4-3D88-4D7C-A289-DBB3C46CD8F8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F6FD5-AA6F-4E6B-9AD0-581AC7913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5A746-FA4B-4F49-AA8B-27315B8D043E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D0D5E-1D71-46DF-A15F-289C08CBD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61202-2952-4939-8D48-864EF9FACFB4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040EA-CCC5-415A-A11C-AA23DA1DC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7DF22-2FB1-4DE1-8D92-ADFC73F4FCB9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89E69-C1AD-4F05-9DB1-BB7633833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6ADB0-EDEC-4E0A-9777-6F936E40EFB9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E9117-B9C7-4E71-9A9D-98E8C221F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F2859-E310-47D8-B915-41C5C5B81B27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30EE9-9023-4590-AD6E-D4197C9D7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97872-02EB-4127-9EBB-85035B4ACD42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F7543-B694-425E-932A-9C88D91AB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A37A92-4727-4DD8-9284-10AF18231CBF}" type="datetimeFigureOut">
              <a:rPr lang="en-US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EBFFDF-B834-4E86-A617-1B4B88151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rouddigital.com/Spoof/2553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upload.wikimedia.org/wikipedia/commons/5/56/Ivan_Pavlov_(Nobel)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6/Ivan_Pavlov_(Nobel).pn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5" Type="http://schemas.openxmlformats.org/officeDocument/2006/relationships/image" Target="../media/image21.jpeg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upload.wikimedia.org/wikipedia/commons/5/56/Ivan_Pavlov_(Nobel)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6/Ivan_Pavlov_(Nobel).pn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upload.wikimedia.org/wikipedia/commons/5/56/Ivan_Pavlov_(Nobel).png" TargetMode="Externa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upload.wikimedia.org/wikipedia/commons/5/56/Ivan_Pavlov_(Nobel)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6/Ivan_Pavlov_(Nobel).png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6/Ivan_Pavlov_(Nobel).png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gs.lovetoknow.com/wiki/images/Dogs/d/d7/Dog_Food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6/Ivan_Pavlov_(Nobel).pn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534400" cy="18161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4000" b="1" dirty="0"/>
              <a:t>Pavlovian or “Classical” Conditioning….</a:t>
            </a:r>
          </a:p>
          <a:p>
            <a:pPr>
              <a:defRPr/>
            </a:pPr>
            <a:r>
              <a:rPr lang="en-US" sz="3200" dirty="0"/>
              <a:t>HOW’S IT WORK?  We’ll need a sample dog. 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6477000" y="2362200"/>
            <a:ext cx="2667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dirty="0"/>
              <a:t>Since there’s no shocking involved, we’ll use </a:t>
            </a:r>
            <a:r>
              <a:rPr lang="en-US" sz="3000" dirty="0" smtClean="0"/>
              <a:t>Mrs. Bernard’s dog </a:t>
            </a:r>
            <a:r>
              <a:rPr lang="en-US" sz="3000" dirty="0" err="1" smtClean="0"/>
              <a:t>Petey</a:t>
            </a:r>
            <a:r>
              <a:rPr lang="en-US" sz="3000" dirty="0" smtClean="0"/>
              <a:t> –age 1.</a:t>
            </a:r>
            <a:endParaRPr lang="en-US" sz="3000" dirty="0"/>
          </a:p>
        </p:txBody>
      </p:sp>
      <p:pic>
        <p:nvPicPr>
          <p:cNvPr id="1027" name="Picture 3" descr="C:\Users\kbernard\Desktop\photo 3.JPG"/>
          <p:cNvPicPr>
            <a:picLocks noChangeAspect="1" noChangeArrowheads="1"/>
          </p:cNvPicPr>
          <p:nvPr/>
        </p:nvPicPr>
        <p:blipFill>
          <a:blip r:embed="rId2" cstate="print"/>
          <a:srcRect r="-1852" b="37778"/>
          <a:stretch>
            <a:fillRect/>
          </a:stretch>
        </p:blipFill>
        <p:spPr bwMode="auto">
          <a:xfrm>
            <a:off x="685800" y="2286000"/>
            <a:ext cx="523875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10steps.sg/wp-content/uploads/article108/4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33400"/>
            <a:ext cx="35814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228600"/>
            <a:ext cx="5257800" cy="1446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latin typeface="+mn-lt"/>
              </a:rPr>
              <a:t>Beer ad from </a:t>
            </a:r>
            <a:r>
              <a:rPr lang="en-US" sz="4400" dirty="0" smtClean="0">
                <a:latin typeface="+mn-lt"/>
              </a:rPr>
              <a:t>1990s</a:t>
            </a:r>
            <a:endParaRPr lang="en-US" sz="4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latin typeface="+mn-lt"/>
              </a:rPr>
              <a:t>are more “aggressive”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0" y="2438400"/>
            <a:ext cx="5715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latin typeface="Calibri" pitchFamily="34" charset="0"/>
              </a:rPr>
              <a:t>	</a:t>
            </a:r>
            <a:endParaRPr lang="en-US" sz="40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4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4000" b="1" dirty="0">
                <a:latin typeface="Calibri" pitchFamily="34" charset="0"/>
              </a:rPr>
              <a:t>		</a:t>
            </a:r>
            <a:endParaRPr lang="en-US" sz="40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4000" dirty="0">
              <a:latin typeface="Calibri" pitchFamily="34" charset="0"/>
            </a:endParaRPr>
          </a:p>
          <a:p>
            <a:endParaRPr lang="en-US" sz="4000" dirty="0">
              <a:latin typeface="Calibri" pitchFamily="34" charset="0"/>
            </a:endParaRPr>
          </a:p>
        </p:txBody>
      </p:sp>
      <p:pic>
        <p:nvPicPr>
          <p:cNvPr id="11269" name="Picture 4" descr="File:Ivan Pavlov (Nobel)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876800"/>
            <a:ext cx="13335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Notched Right Arrow 5"/>
          <p:cNvSpPr/>
          <p:nvPr/>
        </p:nvSpPr>
        <p:spPr>
          <a:xfrm>
            <a:off x="1524000" y="2133600"/>
            <a:ext cx="1905000" cy="9144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Notched Right Arrow 6"/>
          <p:cNvSpPr/>
          <p:nvPr/>
        </p:nvSpPr>
        <p:spPr>
          <a:xfrm>
            <a:off x="1752600" y="5334000"/>
            <a:ext cx="1905000" cy="9144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838200" y="3581400"/>
            <a:ext cx="7620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5200" y="18288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UR </a:t>
            </a:r>
          </a:p>
          <a:p>
            <a:pPr algn="ctr"/>
            <a:r>
              <a:rPr lang="en-US" sz="2800" b="1" dirty="0" smtClean="0">
                <a:latin typeface="Calibri" pitchFamily="34" charset="0"/>
              </a:rPr>
              <a:t>Attraction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1752600"/>
            <a:ext cx="1752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US </a:t>
            </a:r>
          </a:p>
          <a:p>
            <a:r>
              <a:rPr lang="en-US" sz="2800" b="1" dirty="0" smtClean="0">
                <a:latin typeface="Calibri" pitchFamily="34" charset="0"/>
              </a:rPr>
              <a:t>Beautiful women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134451"/>
            <a:ext cx="1828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CS </a:t>
            </a:r>
          </a:p>
          <a:p>
            <a:pPr algn="ctr"/>
            <a:r>
              <a:rPr lang="en-US" sz="2800" b="1" dirty="0" smtClean="0">
                <a:latin typeface="Calibri" pitchFamily="34" charset="0"/>
              </a:rPr>
              <a:t>Budweiser Beer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52578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CR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Attraction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969 Dodge Charger RT SE #0047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04800"/>
            <a:ext cx="4648200" cy="630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0" y="1524000"/>
            <a:ext cx="4953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US</a:t>
            </a:r>
            <a:r>
              <a:rPr lang="en-US" sz="4000" b="1" dirty="0">
                <a:latin typeface="Calibri" pitchFamily="34" charset="0"/>
              </a:rPr>
              <a:t>	     ----&gt;	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UR</a:t>
            </a:r>
          </a:p>
          <a:p>
            <a:r>
              <a:rPr lang="en-US" sz="3600" b="1" dirty="0">
                <a:latin typeface="Calibri" pitchFamily="34" charset="0"/>
              </a:rPr>
              <a:t>Beautiful     	Attraction</a:t>
            </a:r>
          </a:p>
          <a:p>
            <a:r>
              <a:rPr lang="en-US" sz="3600" b="1" dirty="0">
                <a:latin typeface="Calibri" pitchFamily="34" charset="0"/>
              </a:rPr>
              <a:t>women</a:t>
            </a: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3600" dirty="0">
                <a:latin typeface="Calibri" pitchFamily="34" charset="0"/>
              </a:rPr>
              <a:t>+</a:t>
            </a:r>
          </a:p>
          <a:p>
            <a:endParaRPr lang="en-US" sz="1200" dirty="0">
              <a:latin typeface="Calibri" pitchFamily="34" charset="0"/>
            </a:endParaRPr>
          </a:p>
          <a:p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CS</a:t>
            </a:r>
            <a:r>
              <a:rPr lang="en-US" sz="3600" dirty="0">
                <a:latin typeface="Calibri" pitchFamily="34" charset="0"/>
              </a:rPr>
              <a:t>	    -----&gt;	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CR</a:t>
            </a:r>
            <a:endParaRPr lang="en-US" sz="3600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3600" b="1" dirty="0">
                <a:latin typeface="Calibri" pitchFamily="34" charset="0"/>
              </a:rPr>
              <a:t>Dodge 		Attraction</a:t>
            </a:r>
          </a:p>
          <a:p>
            <a:r>
              <a:rPr lang="en-US" sz="3600" b="1" dirty="0">
                <a:latin typeface="Calibri" pitchFamily="34" charset="0"/>
              </a:rPr>
              <a:t>Charger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28600"/>
            <a:ext cx="4343400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Arial Black" pitchFamily="34" charset="0"/>
              </a:rPr>
              <a:t>Car Ad </a:t>
            </a:r>
            <a:r>
              <a:rPr lang="en-US" sz="3200" dirty="0" smtClean="0">
                <a:latin typeface="Arial Black" pitchFamily="34" charset="0"/>
              </a:rPr>
              <a:t>from1969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2293" name="Picture 4" descr="File:Ivan Pavlov (Nobel)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4800600"/>
            <a:ext cx="13335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1447800" y="1600200"/>
            <a:ext cx="1066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1447800" y="4191000"/>
            <a:ext cx="1066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0" y="3505200"/>
            <a:ext cx="5334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685800" y="533400"/>
            <a:ext cx="7467600" cy="34163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sz="7200" dirty="0">
                <a:latin typeface="Calibri" pitchFamily="34" charset="0"/>
              </a:rPr>
              <a:t>And now the lovely world of Pavlov- based cigarette ads</a:t>
            </a:r>
          </a:p>
        </p:txBody>
      </p:sp>
      <p:pic>
        <p:nvPicPr>
          <p:cNvPr id="13315" name="Picture 2" descr="C:\Documents and Settings\jrossnagel\Local Settings\Temporary Internet Files\Content.IE5\70OP0Y7Y\MC9000373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495800"/>
            <a:ext cx="176688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Documents and Settings\jrossnagel\Local Settings\Temporary Internet Files\Content.IE5\JFFMBOQQ\MC90029095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76400"/>
            <a:ext cx="166052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Documents and Settings\jrossnagel\Local Settings\Temporary Internet Files\Content.IE5\X4ZL26EP\MC90032034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334000"/>
            <a:ext cx="1014413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C:\Documents and Settings\jrossnagel\Local Settings\Temporary Internet Files\Content.IE5\70OP0Y7Y\MP90044276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114800"/>
            <a:ext cx="1187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 descr="C:\Documents and Settings\jrossnagel\Local Settings\Temporary Internet Files\Content.IE5\X4ZL26EP\MC90006017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4495800"/>
            <a:ext cx="135572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7" descr="C:\Documents and Settings\jrossnagel\Local Settings\Temporary Internet Files\Content.IE5\JFFMBOQQ\MC90029908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4938" y="130175"/>
            <a:ext cx="80645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8" descr="C:\Documents and Settings\jrossnagel\Local Settings\Temporary Internet Files\Content.IE5\X4ZL26EP\MC90010169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4343400"/>
            <a:ext cx="1281113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s.stanzapub.com/readers/2008/09/23/picture1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990600"/>
            <a:ext cx="48514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http://images.stanzapub.com/readers/2008/09/23/picture1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41338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304800" y="5562600"/>
            <a:ext cx="8458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Arial Black" pitchFamily="34" charset="0"/>
              </a:rPr>
              <a:t>US		UR			 US		UR</a:t>
            </a:r>
          </a:p>
          <a:p>
            <a:r>
              <a:rPr lang="en-US" sz="2800" b="1">
                <a:latin typeface="Arial Black" pitchFamily="34" charset="0"/>
              </a:rPr>
              <a:t>CS		CR			 CS		CR</a:t>
            </a:r>
          </a:p>
        </p:txBody>
      </p:sp>
      <p:pic>
        <p:nvPicPr>
          <p:cNvPr id="14341" name="Picture 6" descr="File:Ivan Pavlov (Nobel)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0"/>
            <a:ext cx="1295400" cy="183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6248400" y="0"/>
            <a:ext cx="1295400" cy="838200"/>
          </a:xfrm>
          <a:prstGeom prst="wedgeRoundRectCallout">
            <a:avLst>
              <a:gd name="adj1" fmla="val 67131"/>
              <a:gd name="adj2" fmla="val 473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48400" y="1524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GROSS!</a:t>
            </a:r>
            <a:endParaRPr lang="en-US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quitsmokingpainlesslynow.com/img/Marlboro%20Mum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019800" cy="651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File:Ivan Pavlov (Nobel)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0500" y="2971800"/>
            <a:ext cx="13335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tobaccofreekids.org/adgallery/images/USVSSpanish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505200"/>
            <a:ext cx="5029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www.tobaccofreekids.org/adgallery/images/USWinNBcar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33416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http://www.tobaccofreekids.org/adgallery/images/USMarlboro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8100"/>
            <a:ext cx="23622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File:Ivan Pavlov (Nobel)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410200"/>
            <a:ext cx="9159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obaccofreekids.org/adgallery/images/USWinNBsmiles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8600"/>
            <a:ext cx="38004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www.tobaccofreekids.org/adgallery/images/USWinNBjudge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44196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File:Ivan Pavlov (Nobel)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505200"/>
            <a:ext cx="13335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tobaccofreekids.org/adgallery/images/USRJRMidnightAtTheOasis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7010400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52400" y="5410200"/>
            <a:ext cx="8839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Arial Black" pitchFamily="34" charset="0"/>
              </a:rPr>
              <a:t>US  Cartoons		UR	  Attraction of kids</a:t>
            </a:r>
          </a:p>
          <a:p>
            <a:r>
              <a:rPr lang="en-US" sz="2800">
                <a:latin typeface="Arial Black" pitchFamily="34" charset="0"/>
              </a:rPr>
              <a:t>CS	 Camels		CR	  Attraction of kids</a:t>
            </a:r>
          </a:p>
        </p:txBody>
      </p:sp>
      <p:pic>
        <p:nvPicPr>
          <p:cNvPr id="18436" name="Picture 4" descr="File:Ivan Pavlov (Nobel)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533400"/>
            <a:ext cx="47148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images.stanzapub.com/readers/2008/09/23/picture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4196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4267200" y="533400"/>
            <a:ext cx="48768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latin typeface="Arial Black" pitchFamily="34" charset="0"/>
              </a:rPr>
              <a:t>Ho Ho Ho!</a:t>
            </a:r>
          </a:p>
          <a:p>
            <a:r>
              <a:rPr lang="en-US" sz="6600">
                <a:latin typeface="Arial Black" pitchFamily="34" charset="0"/>
              </a:rPr>
              <a:t>   How   </a:t>
            </a:r>
          </a:p>
          <a:p>
            <a:r>
              <a:rPr lang="en-US" sz="6600">
                <a:latin typeface="Arial Black" pitchFamily="34" charset="0"/>
              </a:rPr>
              <a:t>  about a  </a:t>
            </a:r>
          </a:p>
          <a:p>
            <a:r>
              <a:rPr lang="en-US" sz="6600">
                <a:latin typeface="Arial Black" pitchFamily="34" charset="0"/>
              </a:rPr>
              <a:t>  smoke? </a:t>
            </a:r>
          </a:p>
        </p:txBody>
      </p:sp>
      <p:pic>
        <p:nvPicPr>
          <p:cNvPr id="19460" name="Picture 8" descr="File:Ivan Pavlov (Nobel)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867400"/>
            <a:ext cx="579438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381000" y="304800"/>
            <a:ext cx="3962400" cy="23082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rial Black" pitchFamily="34" charset="0"/>
              </a:rPr>
              <a:t>Pavlov knew dogs naturally respond to food….how? </a:t>
            </a:r>
          </a:p>
        </p:txBody>
      </p:sp>
      <p:sp>
        <p:nvSpPr>
          <p:cNvPr id="11" name="Oval 10"/>
          <p:cNvSpPr/>
          <p:nvPr/>
        </p:nvSpPr>
        <p:spPr>
          <a:xfrm>
            <a:off x="1981200" y="6477000"/>
            <a:ext cx="2286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83" name="TextBox 11"/>
          <p:cNvSpPr txBox="1">
            <a:spLocks noChangeArrowheads="1"/>
          </p:cNvSpPr>
          <p:nvPr/>
        </p:nvSpPr>
        <p:spPr bwMode="auto">
          <a:xfrm>
            <a:off x="4495800" y="1219200"/>
            <a:ext cx="3962400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rial Black" pitchFamily="34" charset="0"/>
              </a:rPr>
              <a:t>THEY SALIVATE!</a:t>
            </a:r>
          </a:p>
        </p:txBody>
      </p:sp>
      <p:pic>
        <p:nvPicPr>
          <p:cNvPr id="3084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657600"/>
            <a:ext cx="3276600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943600" y="4953000"/>
            <a:ext cx="1447800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err="1" smtClean="0">
                <a:latin typeface="Impact" pitchFamily="34" charset="0"/>
              </a:rPr>
              <a:t>Petey</a:t>
            </a:r>
            <a:endParaRPr lang="en-US" sz="3200" b="1" dirty="0">
              <a:latin typeface="Impact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05200" y="3810000"/>
            <a:ext cx="1600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3" descr="C:\Users\kbernard\Desktop\photo 3.JPG"/>
          <p:cNvPicPr>
            <a:picLocks noChangeAspect="1" noChangeArrowheads="1"/>
          </p:cNvPicPr>
          <p:nvPr/>
        </p:nvPicPr>
        <p:blipFill>
          <a:blip r:embed="rId4" cstate="print"/>
          <a:srcRect r="-1852" b="37778"/>
          <a:stretch>
            <a:fillRect/>
          </a:stretch>
        </p:blipFill>
        <p:spPr bwMode="auto">
          <a:xfrm>
            <a:off x="838200" y="2590800"/>
            <a:ext cx="4191000" cy="3413760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2362200" y="5105400"/>
            <a:ext cx="609600" cy="1295400"/>
            <a:chOff x="2895600" y="4495800"/>
            <a:chExt cx="381000" cy="1905000"/>
          </a:xfrm>
        </p:grpSpPr>
        <p:sp>
          <p:nvSpPr>
            <p:cNvPr id="5" name="Oval 4"/>
            <p:cNvSpPr/>
            <p:nvPr/>
          </p:nvSpPr>
          <p:spPr>
            <a:xfrm>
              <a:off x="2895600" y="44958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048000" y="5486400"/>
              <a:ext cx="762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200400" y="4724400"/>
              <a:ext cx="762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048000" y="5105400"/>
              <a:ext cx="762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flipH="1">
              <a:off x="3048000" y="6096000"/>
              <a:ext cx="45719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048000" y="5791200"/>
              <a:ext cx="46038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bernard\Desktop\photo 2.JPG"/>
          <p:cNvPicPr>
            <a:picLocks noChangeAspect="1" noChangeArrowheads="1"/>
          </p:cNvPicPr>
          <p:nvPr/>
        </p:nvPicPr>
        <p:blipFill>
          <a:blip r:embed="rId3" cstate="print"/>
          <a:srcRect t="23333" b="26667"/>
          <a:stretch>
            <a:fillRect/>
          </a:stretch>
        </p:blipFill>
        <p:spPr bwMode="auto">
          <a:xfrm>
            <a:off x="3505200" y="2971800"/>
            <a:ext cx="5143500" cy="34290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3505200" y="2590800"/>
            <a:ext cx="4419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9" name="Picture 2" descr="C:\Documents and Settings\jrossnagel\Local Settings\Temporary Internet Files\Content.IE5\70OP0Y7Y\MC90029050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895600"/>
            <a:ext cx="2249488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S900074688[1].wav">
            <a:hlinkClick r:id="" action="ppaction://media"/>
          </p:cNvPr>
          <p:cNvPicPr>
            <a:picLocks noRot="1" noChangeAspect="1"/>
          </p:cNvPicPr>
          <p:nvPr>
            <a:wavAudioFile r:embed="rId1" name="MS900074688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243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8200" y="152400"/>
            <a:ext cx="7848600" cy="12001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latin typeface="Arial Black" pitchFamily="34" charset="0"/>
              </a:rPr>
              <a:t>But they DON’T naturally respond to stimuli like bells!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410200" y="3505200"/>
            <a:ext cx="304800" cy="457200"/>
            <a:chOff x="5410200" y="3505200"/>
            <a:chExt cx="304800" cy="457200"/>
          </a:xfrm>
        </p:grpSpPr>
        <p:sp>
          <p:nvSpPr>
            <p:cNvPr id="9" name="Oval 8"/>
            <p:cNvSpPr/>
            <p:nvPr/>
          </p:nvSpPr>
          <p:spPr>
            <a:xfrm>
              <a:off x="5410200" y="35052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562600" y="3810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3810000" y="27432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Arial Black" pitchFamily="34" charset="0"/>
              </a:rPr>
              <a:t>What was that?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0" y="2286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So he decided to PAIR the two stimuli together….the food &amp; the bell…and present it to the dog</a:t>
            </a:r>
          </a:p>
        </p:txBody>
      </p:sp>
      <p:pic>
        <p:nvPicPr>
          <p:cNvPr id="5123" name="Picture 2" descr="Douwnload August 9 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8194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C:\Documents and Settings\jrossnagel\Local Settings\Temporary Internet Files\Content.IE5\0I2FO42G\MC9003515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819400"/>
            <a:ext cx="2081213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 descr="C:\Documents and Settings\jrossnagel\Local Settings\Temporary Internet Files\Content.IE5\70OP0Y7Y\MP90031440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895600"/>
            <a:ext cx="24558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2362200" y="3352800"/>
            <a:ext cx="76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="1"/>
              <a:t>+</a:t>
            </a:r>
          </a:p>
        </p:txBody>
      </p:sp>
      <p:sp>
        <p:nvSpPr>
          <p:cNvPr id="5127" name="TextBox 6"/>
          <p:cNvSpPr txBox="1">
            <a:spLocks noChangeArrowheads="1"/>
          </p:cNvSpPr>
          <p:nvPr/>
        </p:nvSpPr>
        <p:spPr bwMode="auto">
          <a:xfrm>
            <a:off x="0" y="5334000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Arial Black" pitchFamily="34" charset="0"/>
              </a:rPr>
              <a:t>Over and over and over</a:t>
            </a:r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838200" y="45720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Arial Black" pitchFamily="34" charset="0"/>
              </a:rPr>
              <a:t>“Ding”</a:t>
            </a:r>
          </a:p>
        </p:txBody>
      </p:sp>
      <p:pic>
        <p:nvPicPr>
          <p:cNvPr id="9" name="Picture 3" descr="C:\Users\kbernard\Desktop\photo 3.JPG"/>
          <p:cNvPicPr>
            <a:picLocks noChangeAspect="1" noChangeArrowheads="1"/>
          </p:cNvPicPr>
          <p:nvPr/>
        </p:nvPicPr>
        <p:blipFill>
          <a:blip r:embed="rId5" cstate="print"/>
          <a:srcRect r="-1852" b="37778"/>
          <a:stretch>
            <a:fillRect/>
          </a:stretch>
        </p:blipFill>
        <p:spPr bwMode="auto">
          <a:xfrm>
            <a:off x="5562600" y="2667000"/>
            <a:ext cx="3367768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33400" y="533400"/>
            <a:ext cx="8153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Arial Black" pitchFamily="34" charset="0"/>
              </a:rPr>
              <a:t>LAST STEP?   He presented the dog </a:t>
            </a:r>
            <a:r>
              <a:rPr lang="en-US" sz="4000">
                <a:solidFill>
                  <a:srgbClr val="FF0000"/>
                </a:solidFill>
                <a:latin typeface="Arial Black" pitchFamily="34" charset="0"/>
              </a:rPr>
              <a:t>ONLY</a:t>
            </a:r>
            <a:r>
              <a:rPr lang="en-US" sz="4000">
                <a:latin typeface="Arial Black" pitchFamily="34" charset="0"/>
              </a:rPr>
              <a:t> the BELL….</a:t>
            </a:r>
          </a:p>
        </p:txBody>
      </p:sp>
      <p:pic>
        <p:nvPicPr>
          <p:cNvPr id="6148" name="Picture 2" descr="C:\Documents and Settings\jrossnagel\Local Settings\Temporary Internet Files\Content.IE5\JFFMBOQQ\MC90032525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501900"/>
            <a:ext cx="2682875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5867400" y="5867400"/>
            <a:ext cx="213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Arial Black" pitchFamily="34" charset="0"/>
              </a:rPr>
              <a:t>  “Ding!”</a:t>
            </a:r>
          </a:p>
        </p:txBody>
      </p:sp>
      <p:pic>
        <p:nvPicPr>
          <p:cNvPr id="6" name="Picture 3" descr="C:\Users\kbernard\Desktop\photo 3.JPG"/>
          <p:cNvPicPr>
            <a:picLocks noChangeAspect="1" noChangeArrowheads="1"/>
          </p:cNvPicPr>
          <p:nvPr/>
        </p:nvPicPr>
        <p:blipFill>
          <a:blip r:embed="rId3" cstate="print"/>
          <a:srcRect r="-1852" b="37778"/>
          <a:stretch>
            <a:fillRect/>
          </a:stretch>
        </p:blipFill>
        <p:spPr bwMode="auto">
          <a:xfrm>
            <a:off x="304800" y="2133600"/>
            <a:ext cx="523875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kbernard\Desktop\photo 3.JPG"/>
          <p:cNvPicPr>
            <a:picLocks noChangeAspect="1" noChangeArrowheads="1"/>
          </p:cNvPicPr>
          <p:nvPr/>
        </p:nvPicPr>
        <p:blipFill>
          <a:blip r:embed="rId2" cstate="print"/>
          <a:srcRect r="-1852" b="37778"/>
          <a:stretch>
            <a:fillRect/>
          </a:stretch>
        </p:blipFill>
        <p:spPr bwMode="auto">
          <a:xfrm>
            <a:off x="4343400" y="2971800"/>
            <a:ext cx="4209710" cy="3429000"/>
          </a:xfrm>
          <a:prstGeom prst="rect">
            <a:avLst/>
          </a:prstGeom>
          <a:noFill/>
        </p:spPr>
      </p:pic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304800" y="274638"/>
            <a:ext cx="8839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Arial Black" pitchFamily="34" charset="0"/>
              </a:rPr>
              <a:t>The doggie then salivated to the </a:t>
            </a:r>
            <a:r>
              <a:rPr lang="en-US" sz="4400" u="sng">
                <a:latin typeface="Arial Black" pitchFamily="34" charset="0"/>
              </a:rPr>
              <a:t>sound</a:t>
            </a:r>
            <a:r>
              <a:rPr lang="en-US" sz="4400">
                <a:latin typeface="Arial Black" pitchFamily="34" charset="0"/>
              </a:rPr>
              <a:t> of the bell!!   Remember…she didn’t do this before</a:t>
            </a:r>
          </a:p>
        </p:txBody>
      </p:sp>
      <p:sp>
        <p:nvSpPr>
          <p:cNvPr id="4" name="Oval 3"/>
          <p:cNvSpPr/>
          <p:nvPr/>
        </p:nvSpPr>
        <p:spPr>
          <a:xfrm>
            <a:off x="5943600" y="5867400"/>
            <a:ext cx="46038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943600" y="5410200"/>
            <a:ext cx="46038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943600" y="6172200"/>
            <a:ext cx="46038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410200" y="6858000"/>
            <a:ext cx="99060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19800" y="6858000"/>
            <a:ext cx="609600" cy="46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876800" y="6629400"/>
            <a:ext cx="2209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178" name="Picture 2" descr="C:\Documents and Settings\jrossnagel\Local Settings\Temporary Internet Files\Content.IE5\JFFMBOQQ\MC90032525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4463" y="3429000"/>
            <a:ext cx="15398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bernard\Desktop\photo.JPG"/>
          <p:cNvPicPr>
            <a:picLocks noChangeAspect="1" noChangeArrowheads="1"/>
          </p:cNvPicPr>
          <p:nvPr/>
        </p:nvPicPr>
        <p:blipFill>
          <a:blip r:embed="rId2" cstate="print"/>
          <a:srcRect t="18889"/>
          <a:stretch>
            <a:fillRect/>
          </a:stretch>
        </p:blipFill>
        <p:spPr bwMode="auto">
          <a:xfrm>
            <a:off x="0" y="0"/>
            <a:ext cx="9144000" cy="8817751"/>
          </a:xfrm>
          <a:prstGeom prst="rect">
            <a:avLst/>
          </a:prstGeom>
          <a:noFill/>
        </p:spPr>
      </p:pic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0" y="0"/>
            <a:ext cx="4953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dirty="0">
                <a:latin typeface="Arial Black" pitchFamily="34" charset="0"/>
              </a:rPr>
              <a:t>SO</a:t>
            </a:r>
            <a:r>
              <a:rPr lang="en-US" sz="4400" dirty="0" smtClean="0">
                <a:latin typeface="Arial Black" pitchFamily="34" charset="0"/>
              </a:rPr>
              <a:t>….</a:t>
            </a:r>
            <a:r>
              <a:rPr lang="en-US" sz="4400" dirty="0" err="1" smtClean="0">
                <a:latin typeface="Arial Black" pitchFamily="34" charset="0"/>
              </a:rPr>
              <a:t>Petey</a:t>
            </a:r>
            <a:r>
              <a:rPr lang="en-US" sz="4400" dirty="0" smtClean="0">
                <a:latin typeface="Arial Black" pitchFamily="34" charset="0"/>
              </a:rPr>
              <a:t> </a:t>
            </a:r>
            <a:r>
              <a:rPr lang="en-US" sz="4400" dirty="0">
                <a:latin typeface="Arial Black" pitchFamily="34" charset="0"/>
              </a:rPr>
              <a:t>LEARNED TO RESPOND TO A NEW STIMULI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229600" cy="59086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5400" dirty="0">
                <a:latin typeface="Arial Black" pitchFamily="34" charset="0"/>
              </a:rPr>
              <a:t>Let’s take a look-see at Pavlov’s ideas at work in Consumer</a:t>
            </a:r>
          </a:p>
          <a:p>
            <a:pPr>
              <a:defRPr/>
            </a:pPr>
            <a:r>
              <a:rPr lang="en-US" sz="5400" dirty="0">
                <a:latin typeface="Arial Black" pitchFamily="34" charset="0"/>
              </a:rPr>
              <a:t>Psychology….</a:t>
            </a:r>
          </a:p>
          <a:p>
            <a:pPr>
              <a:defRPr/>
            </a:pPr>
            <a:endParaRPr lang="en-US" sz="5400" dirty="0">
              <a:latin typeface="Arial Black" pitchFamily="34" charset="0"/>
            </a:endParaRPr>
          </a:p>
          <a:p>
            <a:pPr>
              <a:defRPr/>
            </a:pPr>
            <a:endParaRPr lang="en-US" sz="5400" dirty="0">
              <a:latin typeface="Arial Black" pitchFamily="34" charset="0"/>
            </a:endParaRPr>
          </a:p>
          <a:p>
            <a:pPr>
              <a:defRPr/>
            </a:pPr>
            <a:endParaRPr lang="en-US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old-time.com/commercials/1950's/Schlitz%203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04800"/>
            <a:ext cx="4700599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81000" y="685800"/>
            <a:ext cx="3581400" cy="14462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400" dirty="0">
                <a:latin typeface="Calibri" pitchFamily="34" charset="0"/>
              </a:rPr>
              <a:t>Beer Magazine Ad </a:t>
            </a:r>
            <a:r>
              <a:rPr lang="en-US" sz="4400" dirty="0" smtClean="0">
                <a:latin typeface="Calibri" pitchFamily="34" charset="0"/>
              </a:rPr>
              <a:t>-1937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438400"/>
            <a:ext cx="3581400" cy="23082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+mn-lt"/>
              </a:rPr>
              <a:t>Pavlov style conditioning is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subtle</a:t>
            </a:r>
            <a:r>
              <a:rPr lang="en-US" sz="3600" b="1" dirty="0">
                <a:latin typeface="+mn-lt"/>
              </a:rPr>
              <a:t>…not overt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>
              <a:latin typeface="+mn-lt"/>
            </a:endParaRPr>
          </a:p>
        </p:txBody>
      </p:sp>
      <p:pic>
        <p:nvPicPr>
          <p:cNvPr id="10245" name="Picture 4" descr="File:Ivan Pavlov (Nobel)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876800"/>
            <a:ext cx="13335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ular Callout 8"/>
          <p:cNvSpPr/>
          <p:nvPr/>
        </p:nvSpPr>
        <p:spPr>
          <a:xfrm>
            <a:off x="457200" y="4876800"/>
            <a:ext cx="2057400" cy="1066800"/>
          </a:xfrm>
          <a:prstGeom prst="wedgeRoundRectCallout">
            <a:avLst>
              <a:gd name="adj1" fmla="val 76261"/>
              <a:gd name="adj2" fmla="val 4008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533400" y="4876800"/>
            <a:ext cx="2209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Please,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comrade! Give me a beer!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</TotalTime>
  <Words>215</Words>
  <Application>Microsoft Office PowerPoint</Application>
  <PresentationFormat>On-screen Show (4:3)</PresentationFormat>
  <Paragraphs>57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SASD User</dc:creator>
  <cp:lastModifiedBy>John Hampton</cp:lastModifiedBy>
  <cp:revision>57</cp:revision>
  <dcterms:created xsi:type="dcterms:W3CDTF">2010-10-19T17:46:39Z</dcterms:created>
  <dcterms:modified xsi:type="dcterms:W3CDTF">2012-03-12T11:38:39Z</dcterms:modified>
</cp:coreProperties>
</file>